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8EB03558-B971-440F-A4FB-5AF0E2D3DE83}" type="datetimeFigureOut">
              <a:rPr lang="hu-HU" smtClean="0"/>
              <a:t>2013.01.01.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1846450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8EB03558-B971-440F-A4FB-5AF0E2D3DE83}" type="datetimeFigureOut">
              <a:rPr lang="hu-HU" smtClean="0"/>
              <a:t>2013.01.01.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2053518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8EB03558-B971-440F-A4FB-5AF0E2D3DE83}" type="datetimeFigureOut">
              <a:rPr lang="hu-HU" smtClean="0"/>
              <a:t>2013.01.01.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108905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lvl1pPr>
              <a:defRPr sz="4000">
                <a:latin typeface="Arial" pitchFamily="34" charset="0"/>
                <a:cs typeface="Arial" pitchFamily="34" charset="0"/>
              </a:defRPr>
            </a:lvl1pPr>
          </a:lstStyle>
          <a:p>
            <a:r>
              <a:rPr lang="hu-HU" dirty="0" smtClean="0"/>
              <a:t>Mintacím szerkesztése</a:t>
            </a:r>
            <a:endParaRPr lang="hu-HU" dirty="0"/>
          </a:p>
        </p:txBody>
      </p:sp>
      <p:sp>
        <p:nvSpPr>
          <p:cNvPr id="3" name="Tartalom helye 2"/>
          <p:cNvSpPr>
            <a:spLocks noGrp="1"/>
          </p:cNvSpPr>
          <p:nvPr>
            <p:ph idx="1"/>
          </p:nvPr>
        </p:nvSpPr>
        <p:spPr/>
        <p:txBody>
          <a:bodyPr/>
          <a:lstStyle>
            <a:lvl1pPr>
              <a:defRPr sz="2400">
                <a:latin typeface="Arial" pitchFamily="34" charset="0"/>
                <a:cs typeface="Arial" pitchFamily="34" charset="0"/>
              </a:defRPr>
            </a:lvl1pPr>
          </a:lstStyle>
          <a:p>
            <a:pPr lvl="0"/>
            <a:r>
              <a:rPr lang="hu-HU" dirty="0" smtClean="0"/>
              <a:t>Mintaszöveg szerkesztése</a:t>
            </a:r>
          </a:p>
          <a:p>
            <a:pPr lvl="1"/>
            <a:r>
              <a:rPr lang="hu-HU" dirty="0" smtClean="0"/>
              <a:t>Második szint</a:t>
            </a:r>
          </a:p>
          <a:p>
            <a:pPr lvl="2"/>
            <a:r>
              <a:rPr lang="hu-HU" dirty="0" smtClean="0"/>
              <a:t>Harmadik szint</a:t>
            </a:r>
          </a:p>
          <a:p>
            <a:pPr lvl="3"/>
            <a:r>
              <a:rPr lang="hu-HU" dirty="0" smtClean="0"/>
              <a:t>Negyedik szint</a:t>
            </a:r>
          </a:p>
          <a:p>
            <a:pPr lvl="4"/>
            <a:r>
              <a:rPr lang="hu-HU" dirty="0" smtClean="0"/>
              <a:t>Ötödik szint</a:t>
            </a:r>
            <a:endParaRPr lang="hu-HU" dirty="0"/>
          </a:p>
        </p:txBody>
      </p:sp>
      <p:sp>
        <p:nvSpPr>
          <p:cNvPr id="4" name="Dátum helye 3"/>
          <p:cNvSpPr>
            <a:spLocks noGrp="1"/>
          </p:cNvSpPr>
          <p:nvPr>
            <p:ph type="dt" sz="half" idx="10"/>
          </p:nvPr>
        </p:nvSpPr>
        <p:spPr/>
        <p:txBody>
          <a:bodyPr/>
          <a:lstStyle/>
          <a:p>
            <a:fld id="{8EB03558-B971-440F-A4FB-5AF0E2D3DE83}" type="datetimeFigureOut">
              <a:rPr lang="hu-HU" smtClean="0"/>
              <a:t>2013.01.01.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423007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8EB03558-B971-440F-A4FB-5AF0E2D3DE83}" type="datetimeFigureOut">
              <a:rPr lang="hu-HU" smtClean="0"/>
              <a:t>2013.01.01.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1253759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8EB03558-B971-440F-A4FB-5AF0E2D3DE83}" type="datetimeFigureOut">
              <a:rPr lang="hu-HU" smtClean="0"/>
              <a:t>2013.01.01.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2613552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8EB03558-B971-440F-A4FB-5AF0E2D3DE83}" type="datetimeFigureOut">
              <a:rPr lang="hu-HU" smtClean="0"/>
              <a:t>2013.01.01.</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2999864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8EB03558-B971-440F-A4FB-5AF0E2D3DE83}" type="datetimeFigureOut">
              <a:rPr lang="hu-HU" smtClean="0"/>
              <a:t>2013.01.01.</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2108855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8EB03558-B971-440F-A4FB-5AF0E2D3DE83}" type="datetimeFigureOut">
              <a:rPr lang="hu-HU" smtClean="0"/>
              <a:t>2013.01.01.</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1455361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8EB03558-B971-440F-A4FB-5AF0E2D3DE83}" type="datetimeFigureOut">
              <a:rPr lang="hu-HU" smtClean="0"/>
              <a:t>2013.01.01.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222729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8EB03558-B971-440F-A4FB-5AF0E2D3DE83}" type="datetimeFigureOut">
              <a:rPr lang="hu-HU" smtClean="0"/>
              <a:t>2013.01.01.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E99945A7-C0DC-45A7-82D0-BF21D42BEE15}" type="slidenum">
              <a:rPr lang="hu-HU" smtClean="0"/>
              <a:t>‹#›</a:t>
            </a:fld>
            <a:endParaRPr lang="hu-HU"/>
          </a:p>
        </p:txBody>
      </p:sp>
    </p:spTree>
    <p:extLst>
      <p:ext uri="{BB962C8B-B14F-4D97-AF65-F5344CB8AC3E}">
        <p14:creationId xmlns:p14="http://schemas.microsoft.com/office/powerpoint/2010/main" val="34936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B03558-B971-440F-A4FB-5AF0E2D3DE83}" type="datetimeFigureOut">
              <a:rPr lang="hu-HU" smtClean="0"/>
              <a:t>2013.01.01.</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945A7-C0DC-45A7-82D0-BF21D42BEE15}" type="slidenum">
              <a:rPr lang="hu-HU" smtClean="0"/>
              <a:t>‹#›</a:t>
            </a:fld>
            <a:endParaRPr lang="hu-HU"/>
          </a:p>
        </p:txBody>
      </p:sp>
    </p:spTree>
    <p:extLst>
      <p:ext uri="{BB962C8B-B14F-4D97-AF65-F5344CB8AC3E}">
        <p14:creationId xmlns:p14="http://schemas.microsoft.com/office/powerpoint/2010/main" val="3314987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Mindenszentek</a:t>
            </a:r>
            <a:endParaRPr lang="hu-HU" dirty="0"/>
          </a:p>
        </p:txBody>
      </p:sp>
      <p:sp>
        <p:nvSpPr>
          <p:cNvPr id="3" name="Tartalom helye 2"/>
          <p:cNvSpPr>
            <a:spLocks noGrp="1"/>
          </p:cNvSpPr>
          <p:nvPr>
            <p:ph idx="1"/>
          </p:nvPr>
        </p:nvSpPr>
        <p:spPr/>
        <p:txBody>
          <a:bodyPr/>
          <a:lstStyle/>
          <a:p>
            <a:pPr marL="0" indent="0">
              <a:buNone/>
            </a:pPr>
            <a:r>
              <a:rPr lang="hu-HU" dirty="0" smtClean="0"/>
              <a:t>A mindenszentek vagy mindenszentek napja (röviden mindszent; latinul </a:t>
            </a:r>
            <a:r>
              <a:rPr lang="hu-HU" dirty="0" err="1" smtClean="0"/>
              <a:t>Festum</a:t>
            </a:r>
            <a:r>
              <a:rPr lang="hu-HU" dirty="0" smtClean="0"/>
              <a:t> </a:t>
            </a:r>
            <a:r>
              <a:rPr lang="hu-HU" dirty="0" err="1" smtClean="0"/>
              <a:t>Omnium</a:t>
            </a:r>
            <a:r>
              <a:rPr lang="hu-HU" dirty="0" smtClean="0"/>
              <a:t> </a:t>
            </a:r>
            <a:r>
              <a:rPr lang="hu-HU" dirty="0" err="1" smtClean="0"/>
              <a:t>Sanctorum</a:t>
            </a:r>
            <a:r>
              <a:rPr lang="hu-HU" dirty="0" smtClean="0"/>
              <a:t>) az üdvözült lelkek emléknapja, melyet a katolikus keresztény világ november 1-jén ünnepel.</a:t>
            </a:r>
            <a:endParaRPr lang="hu-HU" dirty="0"/>
          </a:p>
        </p:txBody>
      </p:sp>
    </p:spTree>
    <p:extLst>
      <p:ext uri="{BB962C8B-B14F-4D97-AF65-F5344CB8AC3E}">
        <p14:creationId xmlns:p14="http://schemas.microsoft.com/office/powerpoint/2010/main" val="3112704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Aradi vértanúk</a:t>
            </a:r>
            <a:endParaRPr lang="hu-HU" dirty="0"/>
          </a:p>
        </p:txBody>
      </p:sp>
      <p:sp>
        <p:nvSpPr>
          <p:cNvPr id="3" name="Tartalom helye 2"/>
          <p:cNvSpPr>
            <a:spLocks noGrp="1"/>
          </p:cNvSpPr>
          <p:nvPr>
            <p:ph idx="1"/>
          </p:nvPr>
        </p:nvSpPr>
        <p:spPr/>
        <p:txBody>
          <a:bodyPr/>
          <a:lstStyle/>
          <a:p>
            <a:pPr marL="0" indent="0">
              <a:buNone/>
            </a:pPr>
            <a:r>
              <a:rPr lang="hu-HU" dirty="0" smtClean="0"/>
              <a:t>Az aradi vértanúk azok a magyar honvédtisztek voltak, akiket a szabadságharc bukása után az 1848–49-es szabadságharcban játszott szerepük miatt Aradon végeztek ki. Bár az Aradon kivégzett honvédtisztek száma tizenhat, a nemzeti emlékezet mégis elsősorban az 1849. október 6-án kivégzett tizenhárom honvédtisztet nevezi így, gyakran használva a tizenhárom aradi vértanú, illetve az aradi tizenhármak elnevezést is.</a:t>
            </a:r>
            <a:endParaRPr lang="hu-HU" dirty="0"/>
          </a:p>
        </p:txBody>
      </p:sp>
    </p:spTree>
    <p:extLst>
      <p:ext uri="{BB962C8B-B14F-4D97-AF65-F5344CB8AC3E}">
        <p14:creationId xmlns:p14="http://schemas.microsoft.com/office/powerpoint/2010/main" val="1622682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smtClean="0"/>
              <a:t>1956-os forradalom ünnepe és</a:t>
            </a:r>
            <a:br>
              <a:rPr lang="hu-HU" dirty="0" smtClean="0"/>
            </a:br>
            <a:r>
              <a:rPr lang="hu-HU" dirty="0" smtClean="0"/>
              <a:t>a Harmadik magyar köztársaság kikiáltásának napja</a:t>
            </a:r>
            <a:br>
              <a:rPr lang="hu-HU" dirty="0" smtClean="0"/>
            </a:br>
            <a:endParaRPr lang="hu-HU" dirty="0"/>
          </a:p>
        </p:txBody>
      </p:sp>
      <p:sp>
        <p:nvSpPr>
          <p:cNvPr id="3" name="Tartalom helye 2"/>
          <p:cNvSpPr>
            <a:spLocks noGrp="1"/>
          </p:cNvSpPr>
          <p:nvPr>
            <p:ph idx="1"/>
          </p:nvPr>
        </p:nvSpPr>
        <p:spPr/>
        <p:txBody>
          <a:bodyPr/>
          <a:lstStyle/>
          <a:p>
            <a:pPr marL="0" indent="0">
              <a:buNone/>
            </a:pPr>
            <a:r>
              <a:rPr lang="hu-HU" dirty="0" smtClean="0"/>
              <a:t>Az 1956-os forradalom Magyarország népének a sztálinista diktatúra elleni forradalma és a szovjet meg­szállás ellen folytatott szabadságharca, amely a 20. századi magyar történelem egyik legmeghatározóbb eseménye volt. A budapesti diákoknak az egyetemekről kiinduló békés tün­te­té­sével kezdődött 1956. október 23-án, és a fegyveres felkelők ellenállásának felmorzsolásával feje­ződött be Csepelen november 11-én.</a:t>
            </a:r>
            <a:endParaRPr lang="hu-HU" dirty="0"/>
          </a:p>
        </p:txBody>
      </p:sp>
    </p:spTree>
    <p:extLst>
      <p:ext uri="{BB962C8B-B14F-4D97-AF65-F5344CB8AC3E}">
        <p14:creationId xmlns:p14="http://schemas.microsoft.com/office/powerpoint/2010/main" val="1716485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Szenteste</a:t>
            </a:r>
            <a:endParaRPr lang="hu-HU" dirty="0"/>
          </a:p>
        </p:txBody>
      </p:sp>
      <p:sp>
        <p:nvSpPr>
          <p:cNvPr id="3" name="Tartalom helye 2"/>
          <p:cNvSpPr>
            <a:spLocks noGrp="1"/>
          </p:cNvSpPr>
          <p:nvPr>
            <p:ph idx="1"/>
          </p:nvPr>
        </p:nvSpPr>
        <p:spPr/>
        <p:txBody>
          <a:bodyPr/>
          <a:lstStyle/>
          <a:p>
            <a:pPr marL="0" indent="0">
              <a:buNone/>
            </a:pPr>
            <a:r>
              <a:rPr lang="hu-HU" dirty="0" smtClean="0"/>
              <a:t>Magyarországon a katolikus keresztények számára Jézus születésnapjának fénypontja a karácsonyi misén való részvétel (24-én éjfélkor vagy 25-én napközben). December 24-én hagyományosan a katolikus családok böjtölnek (karácsony böjtje), és csak este fogyasztják el a böjti vacsorát. Ez eredetileg alma, dió, méz és fokhagyma, majd vajas bableves hús nélkül (böjtös bableves), végül mákos guba volt, de újabban kialakult hogy hal, illetve töltött káposzta kerül ilyenkor az asztalra.</a:t>
            </a:r>
            <a:endParaRPr lang="hu-HU" dirty="0"/>
          </a:p>
        </p:txBody>
      </p:sp>
    </p:spTree>
    <p:extLst>
      <p:ext uri="{BB962C8B-B14F-4D97-AF65-F5344CB8AC3E}">
        <p14:creationId xmlns:p14="http://schemas.microsoft.com/office/powerpoint/2010/main" val="850424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 munka ünnepe</a:t>
            </a:r>
            <a:endParaRPr lang="hu-HU" dirty="0"/>
          </a:p>
        </p:txBody>
      </p:sp>
      <p:sp>
        <p:nvSpPr>
          <p:cNvPr id="3" name="Tartalom helye 2"/>
          <p:cNvSpPr>
            <a:spLocks noGrp="1"/>
          </p:cNvSpPr>
          <p:nvPr>
            <p:ph idx="1"/>
          </p:nvPr>
        </p:nvSpPr>
        <p:spPr/>
        <p:txBody>
          <a:bodyPr/>
          <a:lstStyle/>
          <a:p>
            <a:pPr marL="0" indent="0">
              <a:buNone/>
            </a:pPr>
            <a:r>
              <a:rPr lang="hu-HU" dirty="0" smtClean="0"/>
              <a:t>A munka ünnepe a nemzetközi munkásmozgalmak által kiharcolt, minden év május 1-jén tartandó ünnepség, hivatalos állami szabadnap, mely a munkások által elért gazdasági és szociális vívmányokat hivatott megünnepelni.</a:t>
            </a:r>
          </a:p>
          <a:p>
            <a:pPr marL="0" indent="0">
              <a:buNone/>
            </a:pPr>
            <a:r>
              <a:rPr lang="hu-HU" dirty="0" smtClean="0"/>
              <a:t>Május 1-je hasonló tartalommal katolikus ünnep is, Munkás Szent József, a munkások védőszentje (Jézus nevelőapja) tiszteletére. </a:t>
            </a:r>
          </a:p>
        </p:txBody>
      </p:sp>
    </p:spTree>
    <p:extLst>
      <p:ext uri="{BB962C8B-B14F-4D97-AF65-F5344CB8AC3E}">
        <p14:creationId xmlns:p14="http://schemas.microsoft.com/office/powerpoint/2010/main" val="4163090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Újév</a:t>
            </a:r>
            <a:endParaRPr lang="hu-HU" dirty="0"/>
          </a:p>
        </p:txBody>
      </p:sp>
      <p:sp>
        <p:nvSpPr>
          <p:cNvPr id="3" name="Tartalom helye 2"/>
          <p:cNvSpPr>
            <a:spLocks noGrp="1"/>
          </p:cNvSpPr>
          <p:nvPr>
            <p:ph idx="1"/>
          </p:nvPr>
        </p:nvSpPr>
        <p:spPr/>
        <p:txBody>
          <a:bodyPr>
            <a:normAutofit fontScale="85000" lnSpcReduction="10000"/>
          </a:bodyPr>
          <a:lstStyle/>
          <a:p>
            <a:pPr marL="0" indent="0">
              <a:buNone/>
            </a:pPr>
            <a:r>
              <a:rPr lang="hu-HU" dirty="0" smtClean="0"/>
              <a:t>A magyarság körében újév napjának népies neve kiskarácsony. Ezen a napon régen szokás volt újévi jókívánságokat mondani házról házra járva, amiért a háziak almával, dióval kínálták a köszöntőket. Újévkor az egész év sikerét igyekeztek biztosítani különféle kellemes dolgok végzésével. Azt gondolták, hogy ami újév napján történik az emberrel vagy amit cselekszik, az egész évben ismétlődni fog. Aki újévkor korán reggel megmosakodott a kútnál, az egész évben friss volt. Aki pedig hajnalban elsőként húzott vizet a kútból, az szerencsét hozó „aranyvizet” merített, amiből a családtagokat is megitatták. Nagyon fontos volt a jó cselekedet az év első napján. Ugyanakkor sokféle tiltás is létezett. Előírások, tilalmak:</a:t>
            </a:r>
          </a:p>
          <a:p>
            <a:pPr marL="0" indent="0">
              <a:buNone/>
            </a:pPr>
            <a:r>
              <a:rPr lang="hu-HU" dirty="0" smtClean="0"/>
              <a:t>        baromfievés tilalma – elkaparná, kikaparná a szerencsét a házból</a:t>
            </a:r>
          </a:p>
          <a:p>
            <a:pPr marL="0" indent="0">
              <a:buNone/>
            </a:pPr>
            <a:r>
              <a:rPr lang="hu-HU" dirty="0" smtClean="0"/>
              <a:t>        bab, lencse, borsó, rizs fogyasztása – sok pénzt hoz a házba</a:t>
            </a:r>
          </a:p>
          <a:p>
            <a:pPr marL="0" indent="0">
              <a:buNone/>
            </a:pPr>
            <a:r>
              <a:rPr lang="hu-HU" dirty="0" smtClean="0"/>
              <a:t>        az első látogató férfi legyen, mert az hozza a szerencsét</a:t>
            </a:r>
          </a:p>
        </p:txBody>
      </p:sp>
    </p:spTree>
    <p:extLst>
      <p:ext uri="{BB962C8B-B14F-4D97-AF65-F5344CB8AC3E}">
        <p14:creationId xmlns:p14="http://schemas.microsoft.com/office/powerpoint/2010/main" val="491990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smtClean="0"/>
              <a:t>Szent István ünnepe</a:t>
            </a:r>
            <a:br>
              <a:rPr lang="hu-HU" dirty="0" smtClean="0"/>
            </a:br>
            <a:r>
              <a:rPr lang="hu-HU" dirty="0" smtClean="0"/>
              <a:t>(állami ünnep)</a:t>
            </a:r>
            <a:endParaRPr lang="hu-HU" dirty="0"/>
          </a:p>
        </p:txBody>
      </p:sp>
      <p:sp>
        <p:nvSpPr>
          <p:cNvPr id="3" name="Tartalom helye 2"/>
          <p:cNvSpPr>
            <a:spLocks noGrp="1"/>
          </p:cNvSpPr>
          <p:nvPr>
            <p:ph idx="1"/>
          </p:nvPr>
        </p:nvSpPr>
        <p:spPr/>
        <p:txBody>
          <a:bodyPr/>
          <a:lstStyle/>
          <a:p>
            <a:pPr marL="0" indent="0">
              <a:buNone/>
            </a:pPr>
            <a:r>
              <a:rPr lang="hu-HU" dirty="0" smtClean="0"/>
              <a:t>Magyarország nemzeti és állami ünnepe – I. István király temetésének és szentté avatásának évfordulója, Szent István király ünnepe, az Új Kenyér ünnepe, valamint 1949 és 1989 között a Magyar Népköztársaság Alkotmányának hivatalos állami ünnepe.</a:t>
            </a:r>
            <a:endParaRPr lang="hu-HU" dirty="0"/>
          </a:p>
        </p:txBody>
      </p:sp>
    </p:spTree>
    <p:extLst>
      <p:ext uri="{BB962C8B-B14F-4D97-AF65-F5344CB8AC3E}">
        <p14:creationId xmlns:p14="http://schemas.microsoft.com/office/powerpoint/2010/main" val="1288014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Szilveszter</a:t>
            </a:r>
            <a:endParaRPr lang="hu-HU" dirty="0"/>
          </a:p>
        </p:txBody>
      </p:sp>
      <p:sp>
        <p:nvSpPr>
          <p:cNvPr id="3" name="Tartalom helye 2"/>
          <p:cNvSpPr>
            <a:spLocks noGrp="1"/>
          </p:cNvSpPr>
          <p:nvPr>
            <p:ph idx="1"/>
          </p:nvPr>
        </p:nvSpPr>
        <p:spPr/>
        <p:txBody>
          <a:bodyPr/>
          <a:lstStyle/>
          <a:p>
            <a:pPr marL="0" indent="0">
              <a:buNone/>
            </a:pPr>
            <a:r>
              <a:rPr lang="hu-HU" dirty="0" smtClean="0"/>
              <a:t>Az a nap, amelyen a nyugati világ elbúcsúzik az óévtől, I. Szent Szilveszter pápáról kapta a nevét, akit 314-ben választottak a keresztény egyház vezetőjének és 335-ben, éppen december 31-én hunyt el Rómában. Az ünnep a nyugati kultúrkörben sokáig ide-oda tolódott. Volt idő, mikor december 24-én ünnepelték, de előfordult, hogy előrecsúszott vízkereszt, illetve a Háromkirályok napjára, január 6-ára, és csak néhány évszázada, 1691-ben XII. Ince pápai döntésével rögzült január elsejére.</a:t>
            </a:r>
            <a:endParaRPr lang="hu-HU" dirty="0"/>
          </a:p>
        </p:txBody>
      </p:sp>
    </p:spTree>
    <p:extLst>
      <p:ext uri="{BB962C8B-B14F-4D97-AF65-F5344CB8AC3E}">
        <p14:creationId xmlns:p14="http://schemas.microsoft.com/office/powerpoint/2010/main" val="509041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Az 1848-as forradalom ünnepe</a:t>
            </a:r>
            <a:endParaRPr lang="hu-HU" dirty="0"/>
          </a:p>
        </p:txBody>
      </p:sp>
      <p:sp>
        <p:nvSpPr>
          <p:cNvPr id="3" name="Tartalom helye 2"/>
          <p:cNvSpPr>
            <a:spLocks noGrp="1"/>
          </p:cNvSpPr>
          <p:nvPr>
            <p:ph idx="1"/>
          </p:nvPr>
        </p:nvSpPr>
        <p:spPr/>
        <p:txBody>
          <a:bodyPr>
            <a:normAutofit/>
          </a:bodyPr>
          <a:lstStyle/>
          <a:p>
            <a:pPr marL="0" indent="0">
              <a:buNone/>
            </a:pPr>
            <a:r>
              <a:rPr lang="hu-HU" dirty="0" smtClean="0"/>
              <a:t>Az 1848–49-es forradalom és szabadságharc Magyarország újkori történetének egyik meghatározó eseménye, a nemzeti identitás egyik alapköve. Társadalmi reformjaival a polgári átalakulás megindítója, önvédelmi harcával a nemzeti mitológia részévé vált. Szerves része volt az 1848-as európai forradalmi hullámnak, azok közül viszont lényegében egyedül jutott el sikeres katonai ellenállásig. Eredményességét mi sem mutatja jobban, mint hogy csak a cári Oroszország beavatkozásával lehetett legyőzni, amelynek soha ekkora hadserege addig nem járt még külföldön. Gyakorlatilag az 1848-49-es harc a magyar nemzet történetének leghíresebb háborús konfliktusa is.</a:t>
            </a:r>
            <a:endParaRPr lang="hu-HU" dirty="0"/>
          </a:p>
        </p:txBody>
      </p:sp>
    </p:spTree>
    <p:extLst>
      <p:ext uri="{BB962C8B-B14F-4D97-AF65-F5344CB8AC3E}">
        <p14:creationId xmlns:p14="http://schemas.microsoft.com/office/powerpoint/2010/main" val="3360582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Húsvét</a:t>
            </a:r>
            <a:endParaRPr lang="hu-HU" dirty="0"/>
          </a:p>
        </p:txBody>
      </p:sp>
      <p:sp>
        <p:nvSpPr>
          <p:cNvPr id="3" name="Tartalom helye 2"/>
          <p:cNvSpPr>
            <a:spLocks noGrp="1"/>
          </p:cNvSpPr>
          <p:nvPr>
            <p:ph idx="1"/>
          </p:nvPr>
        </p:nvSpPr>
        <p:spPr/>
        <p:txBody>
          <a:bodyPr/>
          <a:lstStyle/>
          <a:p>
            <a:pPr marL="0" indent="0">
              <a:buNone/>
            </a:pPr>
            <a:r>
              <a:rPr lang="hu-HU" dirty="0" smtClean="0"/>
              <a:t>A húsvét napjainkban a keresztények egyik legfontosabb ünnepe, a Krisztus-központú kalendárium központi főünnepe. A Biblia szerint Jézus – pénteki keresztre feszítése után – a harmadik napon, vasárnap feltámadt.  Kereszthalálával nem szabadította meg a világot a szenvedéstől, de megváltotta minden ember bűnét, feltámadásával pedig győzelmet aratott a halál felett. A valláson kívül is a tavaszvárás, a tavasz eljövetelének ünnepe is, amelyet március vagy április hónapban (a Hold állásának megfelelően) tartanak.</a:t>
            </a:r>
            <a:endParaRPr lang="hu-HU" dirty="0"/>
          </a:p>
        </p:txBody>
      </p:sp>
    </p:spTree>
    <p:extLst>
      <p:ext uri="{BB962C8B-B14F-4D97-AF65-F5344CB8AC3E}">
        <p14:creationId xmlns:p14="http://schemas.microsoft.com/office/powerpoint/2010/main" val="3994153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Karácsony</a:t>
            </a:r>
            <a:endParaRPr lang="hu-HU" dirty="0"/>
          </a:p>
        </p:txBody>
      </p:sp>
      <p:sp>
        <p:nvSpPr>
          <p:cNvPr id="3" name="Tartalom helye 2"/>
          <p:cNvSpPr>
            <a:spLocks noGrp="1"/>
          </p:cNvSpPr>
          <p:nvPr>
            <p:ph idx="1"/>
          </p:nvPr>
        </p:nvSpPr>
        <p:spPr/>
        <p:txBody>
          <a:bodyPr/>
          <a:lstStyle/>
          <a:p>
            <a:pPr marL="0" indent="0">
              <a:buNone/>
            </a:pPr>
            <a:r>
              <a:rPr lang="hu-HU" dirty="0" smtClean="0"/>
              <a:t>A karácsony egy keresztény ünnep, amelyen Jézus Krisztus születésére emlékeznek.</a:t>
            </a:r>
          </a:p>
          <a:p>
            <a:pPr marL="0" indent="0">
              <a:buNone/>
            </a:pPr>
            <a:r>
              <a:rPr lang="hu-HU" dirty="0" smtClean="0"/>
              <a:t>Annak ellenére, hogy a karácsony egy tradicionális keresztény ünnep, sok nem-keresztény ember ünnepli világszerte a szeretet ünnepeként. A modern és népszerű ünneppel együtt jár az ajándékozás, a karácsonyi zene, a különböző mintázatú üdvözlőlapok küldése, templomi ünneplések, karácsonyi ebéd és ünnepi hangulatú tárgyakkal való díszítés, mint például karácsonyfa állítása.</a:t>
            </a:r>
          </a:p>
          <a:p>
            <a:pPr marL="0" indent="0">
              <a:buNone/>
            </a:pPr>
            <a:endParaRPr lang="hu-HU" dirty="0"/>
          </a:p>
        </p:txBody>
      </p:sp>
    </p:spTree>
    <p:extLst>
      <p:ext uri="{BB962C8B-B14F-4D97-AF65-F5344CB8AC3E}">
        <p14:creationId xmlns:p14="http://schemas.microsoft.com/office/powerpoint/2010/main" val="2857330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Pünkösd</a:t>
            </a:r>
            <a:endParaRPr lang="hu-HU" dirty="0"/>
          </a:p>
        </p:txBody>
      </p:sp>
      <p:sp>
        <p:nvSpPr>
          <p:cNvPr id="3" name="Tartalom helye 2"/>
          <p:cNvSpPr>
            <a:spLocks noGrp="1"/>
          </p:cNvSpPr>
          <p:nvPr>
            <p:ph idx="1"/>
          </p:nvPr>
        </p:nvSpPr>
        <p:spPr/>
        <p:txBody>
          <a:bodyPr/>
          <a:lstStyle/>
          <a:p>
            <a:pPr marL="0" indent="0">
              <a:buNone/>
            </a:pPr>
            <a:r>
              <a:rPr lang="hu-HU" dirty="0" smtClean="0"/>
              <a:t>A pünkösd a húsvét utáni 7. vasárnapon és hétfőn tartott keresztény ünnep, amelyen a kereszténység a Szentlélek kiáradásának emlékét ünnepli meg. A Szentlélek az Atya és a Fiú kölcsönös szeretetének végpontja, áradása; ez a kiáradás. A Szentlélek (görögül </a:t>
            </a:r>
            <a:r>
              <a:rPr lang="hu-HU" dirty="0" err="1" smtClean="0"/>
              <a:t>pneuma</a:t>
            </a:r>
            <a:r>
              <a:rPr lang="hu-HU" dirty="0" smtClean="0"/>
              <a:t>, latinul </a:t>
            </a:r>
            <a:r>
              <a:rPr lang="hu-HU" dirty="0" err="1" smtClean="0"/>
              <a:t>Spiritus</a:t>
            </a:r>
            <a:r>
              <a:rPr lang="hu-HU" dirty="0" smtClean="0"/>
              <a:t> </a:t>
            </a:r>
            <a:r>
              <a:rPr lang="hu-HU" dirty="0" err="1" smtClean="0"/>
              <a:t>Sanctus</a:t>
            </a:r>
            <a:r>
              <a:rPr lang="hu-HU" dirty="0" smtClean="0"/>
              <a:t>) ezen a napon áradt ki Jézus tanítványaira, az apostolokra, és ezzel a napot új tartalommal töltötte meg a keresztények számára.</a:t>
            </a:r>
            <a:endParaRPr lang="hu-HU" dirty="0"/>
          </a:p>
        </p:txBody>
      </p:sp>
    </p:spTree>
    <p:extLst>
      <p:ext uri="{BB962C8B-B14F-4D97-AF65-F5344CB8AC3E}">
        <p14:creationId xmlns:p14="http://schemas.microsoft.com/office/powerpoint/2010/main" val="20703667"/>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900</Words>
  <Application>Microsoft Office PowerPoint</Application>
  <PresentationFormat>Diavetítés a képernyőre (4:3 oldalarány)</PresentationFormat>
  <Paragraphs>29</Paragraphs>
  <Slides>12</Slides>
  <Notes>0</Notes>
  <HiddenSlides>0</HiddenSlides>
  <MMClips>0</MMClips>
  <ScaleCrop>false</ScaleCrop>
  <HeadingPairs>
    <vt:vector size="4" baseType="variant">
      <vt:variant>
        <vt:lpstr>Téma</vt:lpstr>
      </vt:variant>
      <vt:variant>
        <vt:i4>1</vt:i4>
      </vt:variant>
      <vt:variant>
        <vt:lpstr>Diacímek</vt:lpstr>
      </vt:variant>
      <vt:variant>
        <vt:i4>12</vt:i4>
      </vt:variant>
    </vt:vector>
  </HeadingPairs>
  <TitlesOfParts>
    <vt:vector size="13" baseType="lpstr">
      <vt:lpstr>Office-téma</vt:lpstr>
      <vt:lpstr>Mindenszentek</vt:lpstr>
      <vt:lpstr>A munka ünnepe</vt:lpstr>
      <vt:lpstr>Újév</vt:lpstr>
      <vt:lpstr>Szent István ünnepe (állami ünnep)</vt:lpstr>
      <vt:lpstr>Szilveszter</vt:lpstr>
      <vt:lpstr>Az 1848-as forradalom ünnepe</vt:lpstr>
      <vt:lpstr>Húsvét</vt:lpstr>
      <vt:lpstr>Karácsony</vt:lpstr>
      <vt:lpstr>Pünkösd</vt:lpstr>
      <vt:lpstr>Aradi vértanúk</vt:lpstr>
      <vt:lpstr>1956-os forradalom ünnepe és a Harmadik magyar köztársaság kikiáltásának napja </vt:lpstr>
      <vt:lpstr>Szenteste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Mindenszentek</dc:title>
  <dc:creator>Pál Katalin</dc:creator>
  <cp:lastModifiedBy>Pál Katalin</cp:lastModifiedBy>
  <cp:revision>1</cp:revision>
  <dcterms:created xsi:type="dcterms:W3CDTF">2013-01-01T14:55:54Z</dcterms:created>
  <dcterms:modified xsi:type="dcterms:W3CDTF">2013-01-01T15:03:51Z</dcterms:modified>
</cp:coreProperties>
</file>